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305" r:id="rId3"/>
    <p:sldId id="306" r:id="rId4"/>
    <p:sldId id="301" r:id="rId5"/>
    <p:sldId id="303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77" r:id="rId17"/>
    <p:sldId id="278" r:id="rId18"/>
    <p:sldId id="279" r:id="rId19"/>
    <p:sldId id="283" r:id="rId20"/>
    <p:sldId id="284" r:id="rId21"/>
    <p:sldId id="295" r:id="rId22"/>
    <p:sldId id="296" r:id="rId23"/>
    <p:sldId id="270" r:id="rId24"/>
    <p:sldId id="271" r:id="rId25"/>
    <p:sldId id="274" r:id="rId26"/>
    <p:sldId id="272" r:id="rId27"/>
    <p:sldId id="273" r:id="rId28"/>
    <p:sldId id="275" r:id="rId29"/>
    <p:sldId id="276" r:id="rId30"/>
    <p:sldId id="308" r:id="rId31"/>
    <p:sldId id="264" r:id="rId32"/>
    <p:sldId id="265" r:id="rId33"/>
    <p:sldId id="266" r:id="rId34"/>
    <p:sldId id="267" r:id="rId35"/>
    <p:sldId id="268" r:id="rId36"/>
    <p:sldId id="269" r:id="rId37"/>
    <p:sldId id="297" r:id="rId38"/>
    <p:sldId id="298" r:id="rId39"/>
    <p:sldId id="299" r:id="rId40"/>
    <p:sldId id="302" r:id="rId41"/>
    <p:sldId id="300" r:id="rId42"/>
    <p:sldId id="280" r:id="rId43"/>
    <p:sldId id="281" r:id="rId44"/>
    <p:sldId id="282" r:id="rId45"/>
    <p:sldId id="309" r:id="rId46"/>
  </p:sldIdLst>
  <p:sldSz cx="6858000" cy="9906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3" userDrawn="1">
          <p15:clr>
            <a:srgbClr val="A4A3A4"/>
          </p15:clr>
        </p15:guide>
        <p15:guide id="2" pos="22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083"/>
    <a:srgbClr val="823185"/>
    <a:srgbClr val="282045"/>
    <a:srgbClr val="F1F1F1"/>
    <a:srgbClr val="0479C9"/>
    <a:srgbClr val="1D1D1B"/>
    <a:srgbClr val="E2E0D1"/>
    <a:srgbClr val="E30101"/>
    <a:srgbClr val="252024"/>
    <a:srgbClr val="52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632" y="114"/>
      </p:cViewPr>
      <p:guideLst>
        <p:guide orient="horz" pos="3143"/>
        <p:guide pos="22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240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4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64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63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72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10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2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03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817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16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60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A8DCF-95A1-4497-AFDF-D9A319451CA1}" type="datetimeFigureOut">
              <a:rPr lang="ru-RU" smtClean="0"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F86B7-4894-4D73-BEDC-60ED1383D5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98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8789"/>
            <a:ext cx="6858000" cy="484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61" y="802423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" y="943606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4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9" y="943606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9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" y="803852"/>
            <a:ext cx="5853176" cy="830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8" y="801829"/>
            <a:ext cx="5788589" cy="8211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9" y="910337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2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8" y="817952"/>
            <a:ext cx="6085702" cy="8608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1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2" y="931411"/>
            <a:ext cx="5362556" cy="75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2" y="1017581"/>
            <a:ext cx="5303644" cy="7502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7" y="1026326"/>
            <a:ext cx="5345018" cy="7493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843"/>
            <a:ext cx="13716000" cy="532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85" y="1063301"/>
            <a:ext cx="5283200" cy="740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812"/>
            <a:ext cx="6858000" cy="485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812"/>
            <a:ext cx="6858000" cy="485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100" y="1546068"/>
            <a:ext cx="5270500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lang="en-US" sz="2400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Glow Private collection Silk protein/ </a:t>
            </a:r>
            <a:r>
              <a:rPr lang="ru-RU" sz="2400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Перманентный гибридный краситель</a:t>
            </a:r>
            <a:r>
              <a:rPr lang="en-US" sz="2400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E7308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GLOW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протеинами шелка, позволяет выполнить окрашивание максимально безопасно для волос. За счет протеина шелка, волосы после окрашивания будут, шелковистые, плотные и наполненные жизненной силой и великолепным блеском.</a:t>
            </a:r>
          </a:p>
        </p:txBody>
      </p:sp>
    </p:spTree>
    <p:extLst>
      <p:ext uri="{BB962C8B-B14F-4D97-AF65-F5344CB8AC3E}">
        <p14:creationId xmlns:p14="http://schemas.microsoft.com/office/powerpoint/2010/main" val="212997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8835" y="1193911"/>
            <a:ext cx="5118100" cy="7262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2562225" algn="l"/>
              </a:tabLst>
            </a:pPr>
            <a:r>
              <a:rPr lang="ru-RU" sz="2800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Цветовая палитра</a:t>
            </a: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Палитра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 самых востребованных оттенков на сегодняшний день, позволяющая выполнить работу любой сложности  </a:t>
            </a: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sz="2400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Эластичная консистенция, удобство в нанесении.</a:t>
            </a: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sz="2400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Отсутствует резкий запах аммиака.</a:t>
            </a: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sz="2400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Максимально бережно при работе с кожей головы.</a:t>
            </a: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sz="2400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Стойкость оттенков до 6 недель.</a:t>
            </a: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sz="2400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100% закрашивание седины.</a:t>
            </a:r>
          </a:p>
        </p:txBody>
      </p:sp>
    </p:spTree>
    <p:extLst>
      <p:ext uri="{BB962C8B-B14F-4D97-AF65-F5344CB8AC3E}">
        <p14:creationId xmlns:p14="http://schemas.microsoft.com/office/powerpoint/2010/main" val="381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0400" y="1393441"/>
            <a:ext cx="5372100" cy="6391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lang="ru-RU" sz="2400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Пропорции смешивания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5057775" algn="l"/>
              </a:tabLs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тонов основной палитры с 1.хх по 10.хх ряд – в пропорции 1:1.5; для окрашивания темнее, тон в тон, светлее на тон и светлее на 2 тона, 100% закрашивание седены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5057775" algn="l"/>
              </a:tabLs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специальных блондинов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900-ых –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пропорции 1:2, для осветления натуральных волос до 4 уровней глубины тона, с одновременной нюансировкой цвета.</a:t>
            </a:r>
          </a:p>
        </p:txBody>
      </p:sp>
    </p:spTree>
    <p:extLst>
      <p:ext uri="{BB962C8B-B14F-4D97-AF65-F5344CB8AC3E}">
        <p14:creationId xmlns:p14="http://schemas.microsoft.com/office/powerpoint/2010/main" val="33048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897260"/>
              </p:ext>
            </p:extLst>
          </p:nvPr>
        </p:nvGraphicFramePr>
        <p:xfrm>
          <a:off x="515382" y="2439789"/>
          <a:ext cx="5915025" cy="58569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57196">
                  <a:extLst>
                    <a:ext uri="{9D8B030D-6E8A-4147-A177-3AD203B41FA5}">
                      <a16:colId xmlns:a16="http://schemas.microsoft.com/office/drawing/2014/main" val="3530352735"/>
                    </a:ext>
                  </a:extLst>
                </a:gridCol>
                <a:gridCol w="2957829">
                  <a:extLst>
                    <a:ext uri="{9D8B030D-6E8A-4147-A177-3AD203B41FA5}">
                      <a16:colId xmlns:a16="http://schemas.microsoft.com/office/drawing/2014/main" val="401187936"/>
                    </a:ext>
                  </a:extLst>
                </a:gridCol>
              </a:tblGrid>
              <a:tr h="474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900. специальный </a:t>
                      </a:r>
                      <a:r>
                        <a:rPr lang="ru-RU" sz="1600" dirty="0">
                          <a:effectLst/>
                        </a:rPr>
                        <a:t>блондин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Х.хх – первая цифра – глубина тона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668796035"/>
                  </a:ext>
                </a:extLst>
              </a:tr>
              <a:tr h="474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10.0 платиновый блонд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х.Хх – вторая цифра – основной оттенок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2661308187"/>
                  </a:ext>
                </a:extLst>
              </a:tr>
              <a:tr h="474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9.0 очень светлый блонд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х.хХ – третья цифра – дополнительный оттенок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118125647"/>
                  </a:ext>
                </a:extLst>
              </a:tr>
              <a:tr h="9603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8.0 светлый блонд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х.22 – вторая и третья цифры одинаковые – усилен цветовой оттенок (интенсивность)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43072968"/>
                  </a:ext>
                </a:extLst>
              </a:tr>
              <a:tr h="7175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7.0 блонд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х.00 – вторая и третья цифра НОЛЬ -краситель для окрашивания седых волос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427388213"/>
                  </a:ext>
                </a:extLst>
              </a:tr>
              <a:tr h="310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6.0 темный блонд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Красный, синий, фиолетовый, желтый, медный, пепельный – микстона для усиления цвета и нейтрализации нежелательных оттенков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383442501"/>
                  </a:ext>
                </a:extLst>
              </a:tr>
              <a:tr h="310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5.0 светлый коричневый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524104"/>
                  </a:ext>
                </a:extLst>
              </a:tr>
              <a:tr h="310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4.0 коричневый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177326"/>
                  </a:ext>
                </a:extLst>
              </a:tr>
              <a:tr h="514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3.0 темный коричневый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904690"/>
                  </a:ext>
                </a:extLst>
              </a:tr>
              <a:tr h="1673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1.0 черный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6256291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2007" y="1173569"/>
            <a:ext cx="672027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E730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Цветовое обозначение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E73083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оттенков крем-краски 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Glow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соответствует международной шкале цветов. По цифровому обозначения красителя можно определить глубину и цвет тонов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70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62192"/>
              </p:ext>
            </p:extLst>
          </p:nvPr>
        </p:nvGraphicFramePr>
        <p:xfrm>
          <a:off x="190115" y="2092734"/>
          <a:ext cx="6517492" cy="60500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7023">
                  <a:extLst>
                    <a:ext uri="{9D8B030D-6E8A-4147-A177-3AD203B41FA5}">
                      <a16:colId xmlns:a16="http://schemas.microsoft.com/office/drawing/2014/main" val="2649396944"/>
                    </a:ext>
                  </a:extLst>
                </a:gridCol>
                <a:gridCol w="2130011">
                  <a:extLst>
                    <a:ext uri="{9D8B030D-6E8A-4147-A177-3AD203B41FA5}">
                      <a16:colId xmlns:a16="http://schemas.microsoft.com/office/drawing/2014/main" val="1467321328"/>
                    </a:ext>
                  </a:extLst>
                </a:gridCol>
                <a:gridCol w="2409372">
                  <a:extLst>
                    <a:ext uri="{9D8B030D-6E8A-4147-A177-3AD203B41FA5}">
                      <a16:colId xmlns:a16="http://schemas.microsoft.com/office/drawing/2014/main" val="4285266282"/>
                    </a:ext>
                  </a:extLst>
                </a:gridCol>
                <a:gridCol w="1611086">
                  <a:extLst>
                    <a:ext uri="{9D8B030D-6E8A-4147-A177-3AD203B41FA5}">
                      <a16:colId xmlns:a16="http://schemas.microsoft.com/office/drawing/2014/main" val="76285441"/>
                    </a:ext>
                  </a:extLst>
                </a:gridCol>
              </a:tblGrid>
              <a:tr h="9976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solidFill>
                            <a:srgbClr val="823185"/>
                          </a:solidFill>
                          <a:effectLst/>
                        </a:rPr>
                        <a:t>1</a:t>
                      </a:r>
                      <a:endParaRPr lang="ru-RU" sz="24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Пепельный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Зеленый+синий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Холодный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0695390"/>
                  </a:ext>
                </a:extLst>
              </a:tr>
              <a:tr h="6905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solidFill>
                            <a:srgbClr val="823185"/>
                          </a:solidFill>
                          <a:effectLst/>
                        </a:rPr>
                        <a:t>2</a:t>
                      </a:r>
                      <a:endParaRPr lang="ru-RU" sz="24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Фиолетовый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Фиолетовый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Холодный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3551722"/>
                  </a:ext>
                </a:extLst>
              </a:tr>
              <a:tr h="50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solidFill>
                            <a:srgbClr val="823185"/>
                          </a:solidFill>
                          <a:effectLst/>
                        </a:rPr>
                        <a:t>3</a:t>
                      </a:r>
                      <a:endParaRPr lang="ru-RU" sz="24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Золото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Желтый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Теплый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8102112"/>
                  </a:ext>
                </a:extLst>
              </a:tr>
              <a:tr h="50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solidFill>
                            <a:srgbClr val="823185"/>
                          </a:solidFill>
                          <a:effectLst/>
                        </a:rPr>
                        <a:t>4</a:t>
                      </a:r>
                      <a:endParaRPr lang="ru-RU" sz="24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Медный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Красный</a:t>
                      </a:r>
                      <a:r>
                        <a:rPr lang="ru-RU" sz="2400" dirty="0" smtClean="0">
                          <a:effectLst/>
                        </a:rPr>
                        <a:t>+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 smtClean="0">
                          <a:effectLst/>
                        </a:rPr>
                        <a:t>желтый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Теплый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1248797"/>
                  </a:ext>
                </a:extLst>
              </a:tr>
              <a:tr h="1032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solidFill>
                            <a:srgbClr val="823185"/>
                          </a:solidFill>
                          <a:effectLst/>
                        </a:rPr>
                        <a:t>5</a:t>
                      </a:r>
                      <a:endParaRPr lang="ru-RU" sz="24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Махагон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Фиолетовый</a:t>
                      </a:r>
                      <a:r>
                        <a:rPr lang="ru-RU" sz="2400" dirty="0" smtClean="0">
                          <a:effectLst/>
                        </a:rPr>
                        <a:t>+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 smtClean="0">
                          <a:effectLst/>
                        </a:rPr>
                        <a:t>красный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Холодный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9308898"/>
                  </a:ext>
                </a:extLst>
              </a:tr>
              <a:tr h="50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solidFill>
                            <a:srgbClr val="823185"/>
                          </a:solidFill>
                          <a:effectLst/>
                        </a:rPr>
                        <a:t>6</a:t>
                      </a:r>
                      <a:endParaRPr lang="ru-RU" sz="24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Красный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Красный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Теплый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7521925"/>
                  </a:ext>
                </a:extLst>
              </a:tr>
              <a:tr h="1032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solidFill>
                            <a:srgbClr val="823185"/>
                          </a:solidFill>
                          <a:effectLst/>
                        </a:rPr>
                        <a:t>7</a:t>
                      </a:r>
                      <a:endParaRPr lang="ru-RU" sz="24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Матовый зеленый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Зеленый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Холодный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7785922"/>
                  </a:ext>
                </a:extLst>
              </a:tr>
              <a:tr h="50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solidFill>
                            <a:srgbClr val="823185"/>
                          </a:solidFill>
                          <a:effectLst/>
                        </a:rPr>
                        <a:t>8</a:t>
                      </a:r>
                      <a:endParaRPr lang="ru-RU" sz="24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Коричневый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Коричневый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Теплый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866411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0115" y="1130063"/>
            <a:ext cx="43995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kumimoji="0" lang="ru-RU" altLang="ru-RU" sz="3600" b="0" i="0" u="none" strike="noStrike" cap="none" normalizeH="0" baseline="0" dirty="0" smtClean="0">
                <a:ln>
                  <a:noFill/>
                </a:ln>
                <a:solidFill>
                  <a:srgbClr val="E730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оттенки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rgbClr val="E73083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5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9874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39433"/>
              </p:ext>
            </p:extLst>
          </p:nvPr>
        </p:nvGraphicFramePr>
        <p:xfrm>
          <a:off x="471487" y="3251731"/>
          <a:ext cx="5915025" cy="38574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421373773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8919061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523362035"/>
                    </a:ext>
                  </a:extLst>
                </a:gridCol>
              </a:tblGrid>
              <a:tr h="639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Вид окрашивания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Крем-эмульсия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Время выдержки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893139354"/>
                  </a:ext>
                </a:extLst>
              </a:tr>
              <a:tr h="639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Тонирование (пастельное)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1,5% (1:2)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10-25 минут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83082645"/>
                  </a:ext>
                </a:extLst>
              </a:tr>
              <a:tr h="639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Тон в тон, темнее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3% (1:1.5)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30-35 минут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2977115489"/>
                  </a:ext>
                </a:extLst>
              </a:tr>
              <a:tr h="661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Светлее на один тон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6% (1:1.5)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35-40 минут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070184565"/>
                  </a:ext>
                </a:extLst>
              </a:tr>
              <a:tr h="639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Светлее на два тона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9% (1:1.5)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40-45 минут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598606863"/>
                  </a:ext>
                </a:extLst>
              </a:tr>
              <a:tr h="639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Седые волосы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6% (1:1.5 или 1:1)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45 минут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237121701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542096"/>
              </p:ext>
            </p:extLst>
          </p:nvPr>
        </p:nvGraphicFramePr>
        <p:xfrm>
          <a:off x="112442" y="7412618"/>
          <a:ext cx="6544545" cy="8757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81515">
                  <a:extLst>
                    <a:ext uri="{9D8B030D-6E8A-4147-A177-3AD203B41FA5}">
                      <a16:colId xmlns:a16="http://schemas.microsoft.com/office/drawing/2014/main" val="365891296"/>
                    </a:ext>
                  </a:extLst>
                </a:gridCol>
                <a:gridCol w="2181515">
                  <a:extLst>
                    <a:ext uri="{9D8B030D-6E8A-4147-A177-3AD203B41FA5}">
                      <a16:colId xmlns:a16="http://schemas.microsoft.com/office/drawing/2014/main" val="3163659851"/>
                    </a:ext>
                  </a:extLst>
                </a:gridCol>
                <a:gridCol w="2181515">
                  <a:extLst>
                    <a:ext uri="{9D8B030D-6E8A-4147-A177-3AD203B41FA5}">
                      <a16:colId xmlns:a16="http://schemas.microsoft.com/office/drawing/2014/main" val="1955210293"/>
                    </a:ext>
                  </a:extLst>
                </a:gridCol>
              </a:tblGrid>
              <a:tr h="415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Вид окрашивания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Крем-эмульсия 1:2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Время выдержки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870753766"/>
                  </a:ext>
                </a:extLst>
              </a:tr>
              <a:tr h="459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Светлее на 3-4 тона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9%; 12%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50-60 минут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141248805"/>
                  </a:ext>
                </a:extLst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76298" y="1251183"/>
            <a:ext cx="6590264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E730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Oxygent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E730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крем-окислитель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E73083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Кремообразный окислитель, содержащий стабилизированную перекись водорода. Разработана для работы с крем-краской </a:t>
            </a: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Glow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осветляющей пудрой </a:t>
            </a: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Royal Blond Powder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 крем-окислителя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19" y="7038626"/>
            <a:ext cx="661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Стойкое окрашивание специальным блондом 900-ым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776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362924"/>
              </p:ext>
            </p:extLst>
          </p:nvPr>
        </p:nvGraphicFramePr>
        <p:xfrm>
          <a:off x="162198" y="3620724"/>
          <a:ext cx="6487884" cy="45981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80967">
                  <a:extLst>
                    <a:ext uri="{9D8B030D-6E8A-4147-A177-3AD203B41FA5}">
                      <a16:colId xmlns:a16="http://schemas.microsoft.com/office/drawing/2014/main" val="1944112078"/>
                    </a:ext>
                  </a:extLst>
                </a:gridCol>
                <a:gridCol w="1080967">
                  <a:extLst>
                    <a:ext uri="{9D8B030D-6E8A-4147-A177-3AD203B41FA5}">
                      <a16:colId xmlns:a16="http://schemas.microsoft.com/office/drawing/2014/main" val="1808678444"/>
                    </a:ext>
                  </a:extLst>
                </a:gridCol>
                <a:gridCol w="1080967">
                  <a:extLst>
                    <a:ext uri="{9D8B030D-6E8A-4147-A177-3AD203B41FA5}">
                      <a16:colId xmlns:a16="http://schemas.microsoft.com/office/drawing/2014/main" val="1944574023"/>
                    </a:ext>
                  </a:extLst>
                </a:gridCol>
                <a:gridCol w="1081661">
                  <a:extLst>
                    <a:ext uri="{9D8B030D-6E8A-4147-A177-3AD203B41FA5}">
                      <a16:colId xmlns:a16="http://schemas.microsoft.com/office/drawing/2014/main" val="2041544331"/>
                    </a:ext>
                  </a:extLst>
                </a:gridCol>
                <a:gridCol w="1134245">
                  <a:extLst>
                    <a:ext uri="{9D8B030D-6E8A-4147-A177-3AD203B41FA5}">
                      <a16:colId xmlns:a16="http://schemas.microsoft.com/office/drawing/2014/main" val="1047565971"/>
                    </a:ext>
                  </a:extLst>
                </a:gridCol>
                <a:gridCol w="1029077">
                  <a:extLst>
                    <a:ext uri="{9D8B030D-6E8A-4147-A177-3AD203B41FA5}">
                      <a16:colId xmlns:a16="http://schemas.microsoft.com/office/drawing/2014/main" val="2077345905"/>
                    </a:ext>
                  </a:extLst>
                </a:gridCol>
              </a:tblGrid>
              <a:tr h="16486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% седых волос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Глубокие тона .00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Желаемый цвет 6.хх-9.хх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Крем-активатор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корректоры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Время выдержки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825612422"/>
                  </a:ext>
                </a:extLst>
              </a:tr>
              <a:tr h="659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До 30%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-----------------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 часть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6%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----------------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45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871333474"/>
                  </a:ext>
                </a:extLst>
              </a:tr>
              <a:tr h="659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30-60%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 часть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 части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6%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----------------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45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4195298317"/>
                  </a:ext>
                </a:extLst>
              </a:tr>
              <a:tr h="14885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60-100%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 часть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 часть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6%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До 1\3 общей массы красителя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45</a:t>
                      </a:r>
                      <a:endParaRPr lang="ru-RU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306463103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5867" y="1182223"/>
            <a:ext cx="659993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E7308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Окрашивание седых волос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E73083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Натуральный тон должен быть темнее на одну глубину тона, чем желаемый оттенок.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Тона 1.хх – 5.хх + 6%-ый крем-активатор самостоятельно закрашивают седину.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Тона 10.хх-900-ые не предназначены для окрашивания седых волос.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выдержки при окрашивании седых волос всегда 45 минут.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Стойкое окрашивание седых волос 1:1,5 или 1:1 (в зависимости от количества и структуры седины)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4249" y="2620243"/>
            <a:ext cx="13719389" cy="485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0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" y="2308931"/>
            <a:ext cx="13665200" cy="483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5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u="sng" dirty="0">
                <a:solidFill>
                  <a:srgbClr val="E73083"/>
                </a:solidFill>
              </a:rPr>
              <a:t>Million Glow Ammonia free collection </a:t>
            </a:r>
            <a:r>
              <a:rPr lang="en-US" sz="2500" b="1" u="sng" dirty="0" smtClean="0">
                <a:solidFill>
                  <a:srgbClr val="E73083"/>
                </a:solidFill>
              </a:rPr>
              <a:t>Ceramides</a:t>
            </a:r>
            <a:endParaRPr lang="ru-RU" sz="2500" b="1" u="sng" dirty="0" smtClean="0">
              <a:solidFill>
                <a:srgbClr val="E73083"/>
              </a:solidFill>
            </a:endParaRPr>
          </a:p>
          <a:p>
            <a:pPr lvl="0" fontAlgn="base"/>
            <a:r>
              <a:rPr lang="en-US" sz="2400" dirty="0" smtClean="0"/>
              <a:t>   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Million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Glow Ammonia free collection Ceramides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керамидами, позволяет выполнить окрашивание максимально безопасно для волос.</a:t>
            </a:r>
            <a:r>
              <a:rPr lang="ru-RU" sz="2400" dirty="0"/>
              <a:t> </a:t>
            </a:r>
          </a:p>
          <a:p>
            <a:pPr marL="342900" lvl="0" indent="-342900" fontAlgn="base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823185"/>
                </a:solidFill>
              </a:rPr>
              <a:t>Керамиды:</a:t>
            </a:r>
            <a:endParaRPr lang="ru-RU" sz="2400" dirty="0" smtClean="0">
              <a:solidFill>
                <a:srgbClr val="823185"/>
              </a:solidFill>
            </a:endParaRPr>
          </a:p>
          <a:p>
            <a:pPr fontAlgn="base"/>
            <a:r>
              <a:rPr lang="ru-RU" sz="2400" b="1" dirty="0"/>
              <a:t> </a:t>
            </a:r>
            <a:r>
              <a:rPr lang="ru-RU" sz="2400" b="1" dirty="0" smtClean="0"/>
              <a:t>Укрепляют </a:t>
            </a:r>
            <a:r>
              <a:rPr lang="ru-RU" sz="2400" b="1" dirty="0"/>
              <a:t>волосы.</a:t>
            </a:r>
            <a:br>
              <a:rPr lang="ru-RU" sz="2400" b="1" dirty="0"/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использовании средств с керамидами волосы очень красиво блестят и меньше повреждаются при укладках и воздействии высоких температур.</a:t>
            </a:r>
          </a:p>
          <a:p>
            <a:pPr fontAlgn="base"/>
            <a:r>
              <a:rPr lang="ru-RU" sz="2400" b="1" dirty="0" smtClean="0"/>
              <a:t>Не дают </a:t>
            </a:r>
            <a:r>
              <a:rPr lang="ru-RU" sz="2400" b="1" dirty="0"/>
              <a:t>влаге испаряться из волос.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Регулярное использование масок и сывороток с керамидами помогает предупредить ломкость и появление секущихся кончиков.</a:t>
            </a:r>
          </a:p>
          <a:p>
            <a:r>
              <a:rPr lang="ru-RU" sz="2400" b="1" dirty="0"/>
              <a:t>Р</a:t>
            </a:r>
            <a:r>
              <a:rPr lang="ru-RU" sz="2400" b="1" dirty="0" smtClean="0"/>
              <a:t>аботают </a:t>
            </a:r>
            <a:r>
              <a:rPr lang="ru-RU" sz="2400" b="1" dirty="0"/>
              <a:t>как «цемент», поддерживая структуру волос.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мы представим кутикулу как черепицу на крыше, то керамиды будут тем клеем, который удерживает черепицы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вместе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126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517" y="1286197"/>
            <a:ext cx="5892725" cy="668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E73083"/>
                </a:solidFill>
              </a:rPr>
              <a:t>Цветовая палитра</a:t>
            </a:r>
            <a:endParaRPr lang="ru-RU" sz="2400" dirty="0">
              <a:solidFill>
                <a:srgbClr val="E73083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/>
              <a:t>  </a:t>
            </a:r>
            <a:r>
              <a:rPr lang="ru-RU" sz="2400" dirty="0" smtClean="0"/>
              <a:t>Палитра </a:t>
            </a:r>
            <a:r>
              <a:rPr lang="ru-RU" sz="2400" dirty="0"/>
              <a:t>43 самых востребованных оттенков на сегодняшний день, позволяющая выполнить работы по окрашиванию тон в тон, тонирования.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282045"/>
                </a:solidFill>
              </a:rPr>
              <a:t>Эластичная </a:t>
            </a:r>
            <a:r>
              <a:rPr lang="ru-RU" sz="2400" dirty="0">
                <a:solidFill>
                  <a:srgbClr val="282045"/>
                </a:solidFill>
              </a:rPr>
              <a:t>консистенция, удобство в нанесении.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282045"/>
                </a:solidFill>
              </a:rPr>
              <a:t>Приятный </a:t>
            </a:r>
            <a:r>
              <a:rPr lang="ru-RU" sz="2400" dirty="0">
                <a:solidFill>
                  <a:srgbClr val="282045"/>
                </a:solidFill>
              </a:rPr>
              <a:t>аромат.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282045"/>
                </a:solidFill>
              </a:rPr>
              <a:t> </a:t>
            </a:r>
            <a:r>
              <a:rPr lang="ru-RU" sz="2400" dirty="0">
                <a:solidFill>
                  <a:srgbClr val="282045"/>
                </a:solidFill>
              </a:rPr>
              <a:t>Максимально бережно при работе с кожей головы.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282045"/>
                </a:solidFill>
              </a:rPr>
              <a:t>Стойкость </a:t>
            </a:r>
            <a:r>
              <a:rPr lang="ru-RU" sz="2400" dirty="0">
                <a:solidFill>
                  <a:srgbClr val="282045"/>
                </a:solidFill>
              </a:rPr>
              <a:t>оттенков до 6 недель.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282045"/>
                </a:solidFill>
              </a:rPr>
              <a:t> До </a:t>
            </a:r>
            <a:r>
              <a:rPr lang="ru-RU" sz="2400" dirty="0">
                <a:solidFill>
                  <a:srgbClr val="282045"/>
                </a:solidFill>
              </a:rPr>
              <a:t>70% покрытие седины</a:t>
            </a:r>
          </a:p>
        </p:txBody>
      </p:sp>
    </p:spTree>
    <p:extLst>
      <p:ext uri="{BB962C8B-B14F-4D97-AF65-F5344CB8AC3E}">
        <p14:creationId xmlns:p14="http://schemas.microsoft.com/office/powerpoint/2010/main" val="14693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5321" y="1666096"/>
            <a:ext cx="593648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lang="ru-RU" sz="2400" b="1" dirty="0" smtClean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Пропорции смешивания</a:t>
            </a:r>
            <a:endParaRPr lang="ru-RU" sz="2400" dirty="0" smtClean="0">
              <a:solidFill>
                <a:srgbClr val="E7308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sz="2400" dirty="0" smtClean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выполнения окрашивания тон в тон:</a:t>
            </a:r>
          </a:p>
          <a:p>
            <a:pPr>
              <a:lnSpc>
                <a:spcPct val="2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к 1.5</a:t>
            </a:r>
          </a:p>
          <a:p>
            <a:pPr>
              <a:lnSpc>
                <a:spcPct val="2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sz="2400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тонирования: </a:t>
            </a:r>
            <a:endParaRPr lang="ru-RU" sz="2400" dirty="0" smtClean="0">
              <a:solidFill>
                <a:srgbClr val="82318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2</a:t>
            </a:r>
          </a:p>
          <a:p>
            <a:pPr>
              <a:lnSpc>
                <a:spcPct val="2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sz="2400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400" dirty="0" smtClean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мотирования </a:t>
            </a:r>
            <a:r>
              <a:rPr lang="ru-RU" sz="2400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седины</a:t>
            </a:r>
            <a:r>
              <a:rPr lang="ru-RU" sz="2400" dirty="0" smtClean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2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1.5, 1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080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468772"/>
              </p:ext>
            </p:extLst>
          </p:nvPr>
        </p:nvGraphicFramePr>
        <p:xfrm>
          <a:off x="280405" y="3247181"/>
          <a:ext cx="6215683" cy="50075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42810">
                  <a:extLst>
                    <a:ext uri="{9D8B030D-6E8A-4147-A177-3AD203B41FA5}">
                      <a16:colId xmlns:a16="http://schemas.microsoft.com/office/drawing/2014/main" val="4287211690"/>
                    </a:ext>
                  </a:extLst>
                </a:gridCol>
                <a:gridCol w="3672873">
                  <a:extLst>
                    <a:ext uri="{9D8B030D-6E8A-4147-A177-3AD203B41FA5}">
                      <a16:colId xmlns:a16="http://schemas.microsoft.com/office/drawing/2014/main" val="2428327807"/>
                    </a:ext>
                  </a:extLst>
                </a:gridCol>
              </a:tblGrid>
              <a:tr h="612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10.0 платиновый блонд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Х.хх – первая цифра – глубина тона</a:t>
                      </a:r>
                      <a:endParaRPr lang="ru-RU" sz="2000" b="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67251282"/>
                  </a:ext>
                </a:extLst>
              </a:tr>
              <a:tr h="612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9.0 очень светлый блонд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х.Хх – вторая цифра – основной оттенок</a:t>
                      </a:r>
                      <a:endParaRPr lang="ru-RU" sz="2000" b="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4215396726"/>
                  </a:ext>
                </a:extLst>
              </a:tr>
              <a:tr h="612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8.0 светлый блонд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х.хХ – третья цифра – дополнительный оттенок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431181798"/>
                  </a:ext>
                </a:extLst>
              </a:tr>
              <a:tr h="9263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7.0 блонд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х.22 – вторая и третья цифры одинаковые – усилен цветовой оттенок (</a:t>
                      </a:r>
                      <a:r>
                        <a:rPr lang="ru-RU" sz="2000" dirty="0" smtClean="0">
                          <a:effectLst/>
                        </a:rPr>
                        <a:t>интенсивность)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208638896"/>
                  </a:ext>
                </a:extLst>
              </a:tr>
              <a:tr h="501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6.0 темный блонд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2052678"/>
                  </a:ext>
                </a:extLst>
              </a:tr>
              <a:tr h="6070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5.0 светлый коричневый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2743012"/>
                  </a:ext>
                </a:extLst>
              </a:tr>
              <a:tr h="5844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4.0 коричневый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8664378"/>
                  </a:ext>
                </a:extLst>
              </a:tr>
              <a:tr h="4368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3.0 темный коричневый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2137051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0976" y="1232932"/>
            <a:ext cx="666416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E73083"/>
                </a:solidFill>
              </a:rPr>
              <a:t>Цветовое обозначение</a:t>
            </a:r>
            <a:endParaRPr lang="ru-RU" sz="2800" dirty="0">
              <a:solidFill>
                <a:srgbClr val="E73083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28204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оттенков крем-краски 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28204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Glow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28204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соответствует международной шкале цветов. По цифровому обозначению красителя можно определить глубину и цвет тонов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282045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15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40525"/>
              </p:ext>
            </p:extLst>
          </p:nvPr>
        </p:nvGraphicFramePr>
        <p:xfrm>
          <a:off x="144564" y="1917784"/>
          <a:ext cx="6575018" cy="6311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8001">
                  <a:extLst>
                    <a:ext uri="{9D8B030D-6E8A-4147-A177-3AD203B41FA5}">
                      <a16:colId xmlns:a16="http://schemas.microsoft.com/office/drawing/2014/main" val="703491808"/>
                    </a:ext>
                  </a:extLst>
                </a:gridCol>
                <a:gridCol w="1718041">
                  <a:extLst>
                    <a:ext uri="{9D8B030D-6E8A-4147-A177-3AD203B41FA5}">
                      <a16:colId xmlns:a16="http://schemas.microsoft.com/office/drawing/2014/main" val="1243792650"/>
                    </a:ext>
                  </a:extLst>
                </a:gridCol>
                <a:gridCol w="2996967">
                  <a:extLst>
                    <a:ext uri="{9D8B030D-6E8A-4147-A177-3AD203B41FA5}">
                      <a16:colId xmlns:a16="http://schemas.microsoft.com/office/drawing/2014/main" val="2169157371"/>
                    </a:ext>
                  </a:extLst>
                </a:gridCol>
                <a:gridCol w="1492009">
                  <a:extLst>
                    <a:ext uri="{9D8B030D-6E8A-4147-A177-3AD203B41FA5}">
                      <a16:colId xmlns:a16="http://schemas.microsoft.com/office/drawing/2014/main" val="48779687"/>
                    </a:ext>
                  </a:extLst>
                </a:gridCol>
              </a:tblGrid>
              <a:tr h="885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Пепельный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Зеленый+синий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Холодный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3447383"/>
                  </a:ext>
                </a:extLst>
              </a:tr>
              <a:tr h="885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Фиолетовый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Красный+синий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Холодный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8624042"/>
                  </a:ext>
                </a:extLst>
              </a:tr>
              <a:tr h="616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Золото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Бежевый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Теплый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6242459"/>
                  </a:ext>
                </a:extLst>
              </a:tr>
              <a:tr h="866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1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Медный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Красный+желтый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Теплый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0123188"/>
                  </a:ext>
                </a:extLst>
              </a:tr>
              <a:tr h="786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1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Махагон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Фиолетовый+красный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Холодный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3364831"/>
                  </a:ext>
                </a:extLst>
              </a:tr>
              <a:tr h="616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Красный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Красный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Теплый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236557"/>
                  </a:ext>
                </a:extLst>
              </a:tr>
              <a:tr h="890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Матовый зеленый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Синий+желтый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Холодный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6377548"/>
                  </a:ext>
                </a:extLst>
              </a:tr>
              <a:tr h="664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Коричневый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 smtClean="0">
                          <a:effectLst/>
                        </a:rPr>
                        <a:t>Синий+желтый+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 smtClean="0">
                          <a:effectLst/>
                        </a:rPr>
                        <a:t>красный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Теплый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8645357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90336" y="1206573"/>
            <a:ext cx="47978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E730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оттенки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rgbClr val="E7308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92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992762"/>
              </p:ext>
            </p:extLst>
          </p:nvPr>
        </p:nvGraphicFramePr>
        <p:xfrm>
          <a:off x="183046" y="3216883"/>
          <a:ext cx="6491907" cy="48617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3969">
                  <a:extLst>
                    <a:ext uri="{9D8B030D-6E8A-4147-A177-3AD203B41FA5}">
                      <a16:colId xmlns:a16="http://schemas.microsoft.com/office/drawing/2014/main" val="594579898"/>
                    </a:ext>
                  </a:extLst>
                </a:gridCol>
                <a:gridCol w="2163969">
                  <a:extLst>
                    <a:ext uri="{9D8B030D-6E8A-4147-A177-3AD203B41FA5}">
                      <a16:colId xmlns:a16="http://schemas.microsoft.com/office/drawing/2014/main" val="1193113911"/>
                    </a:ext>
                  </a:extLst>
                </a:gridCol>
                <a:gridCol w="2163969">
                  <a:extLst>
                    <a:ext uri="{9D8B030D-6E8A-4147-A177-3AD203B41FA5}">
                      <a16:colId xmlns:a16="http://schemas.microsoft.com/office/drawing/2014/main" val="1744123456"/>
                    </a:ext>
                  </a:extLst>
                </a:gridCol>
              </a:tblGrid>
              <a:tr h="101233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Вид окрашивания</a:t>
                      </a:r>
                    </a:p>
                    <a:p>
                      <a:endParaRPr lang="ru-RU" sz="2400" dirty="0"/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Крем-эмульсия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Время выдержки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2233095911"/>
                  </a:ext>
                </a:extLst>
              </a:tr>
              <a:tr h="10063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Тонирование (пастельное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1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1,5% (1:2)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10-25 минут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331742380"/>
                  </a:ext>
                </a:extLst>
              </a:tr>
              <a:tr h="10063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Тон в тон, темнее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3% (1:1.5)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 smtClean="0">
                          <a:effectLst/>
                        </a:rPr>
                        <a:t>35 минут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753064883"/>
                  </a:ext>
                </a:extLst>
              </a:tr>
              <a:tr h="1751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Седые волосы (покрытие до 70%)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3% (1:1.5 или 1:1)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400" dirty="0">
                          <a:effectLst/>
                        </a:rPr>
                        <a:t>35 минут</a:t>
                      </a:r>
                      <a:endParaRPr lang="ru-RU" sz="24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2450234196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8117" y="1222334"/>
            <a:ext cx="681228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E73083"/>
                </a:solidFill>
              </a:rPr>
              <a:t>Oxygent </a:t>
            </a:r>
            <a:r>
              <a:rPr lang="ru-RU" sz="2400" dirty="0">
                <a:solidFill>
                  <a:srgbClr val="E73083"/>
                </a:solidFill>
              </a:rPr>
              <a:t>крем-окислитель</a:t>
            </a:r>
          </a:p>
          <a:p>
            <a:r>
              <a:rPr lang="ru-RU" sz="2400" dirty="0"/>
              <a:t>Кремообразный окислитель, содержащий стабилизированную перекись водорода. Разработана для работы с крем-краской </a:t>
            </a:r>
            <a:r>
              <a:rPr lang="en-US" sz="2400" dirty="0"/>
              <a:t>Million Glow Ammonia free collection Ceramides</a:t>
            </a:r>
            <a:r>
              <a:rPr lang="ru-RU" sz="2400" dirty="0"/>
              <a:t>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E7308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42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5" y="910337"/>
            <a:ext cx="5479379" cy="7751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4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7" y="854873"/>
            <a:ext cx="5613400" cy="794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8" y="830489"/>
            <a:ext cx="5647873" cy="798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812"/>
            <a:ext cx="6858000" cy="485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6" y="717611"/>
            <a:ext cx="5807458" cy="8215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2" y="741774"/>
            <a:ext cx="5589596" cy="790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35" y="924845"/>
            <a:ext cx="5372100" cy="75996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3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34" y="966842"/>
            <a:ext cx="5638800" cy="79768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2" y="881875"/>
            <a:ext cx="5575225" cy="78869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812"/>
            <a:ext cx="6858000" cy="485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8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9" y="918747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9" y="943606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" y="1063301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5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8" y="1017581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9774" y="156792"/>
            <a:ext cx="5829300" cy="34487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039" y="4724650"/>
            <a:ext cx="5143500" cy="2391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73255"/>
            <a:ext cx="6858000" cy="1532745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dirty="0" smtClean="0"/>
              <a:t>  </a:t>
            </a:r>
            <a:r>
              <a:rPr lang="en-US" sz="4000" dirty="0" smtClean="0"/>
              <a:t>     </a:t>
            </a:r>
            <a:r>
              <a:rPr lang="en-US" sz="4000" b="1" dirty="0" smtClean="0"/>
              <a:t>beauty-magazine.ru</a:t>
            </a:r>
            <a:endParaRPr lang="ru-RU" sz="4000" b="1" dirty="0"/>
          </a:p>
          <a:p>
            <a:pPr algn="ctr"/>
            <a:r>
              <a:rPr lang="ru-RU" sz="4000" b="1" dirty="0" smtClean="0"/>
              <a:t>8-800-7000-170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858000" cy="45719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12281" y="45719"/>
            <a:ext cx="45719" cy="8318792"/>
          </a:xfrm>
          <a:prstGeom prst="rect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/>
          <p:cNvSpPr/>
          <p:nvPr/>
        </p:nvSpPr>
        <p:spPr>
          <a:xfrm>
            <a:off x="-244617" y="36975"/>
            <a:ext cx="4241468" cy="989351"/>
          </a:xfrm>
          <a:prstGeom prst="parallelogram">
            <a:avLst/>
          </a:prstGeom>
          <a:solidFill>
            <a:srgbClr val="823185"/>
          </a:solidFill>
          <a:ln>
            <a:solidFill>
              <a:srgbClr val="823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7" y="152963"/>
            <a:ext cx="2743200" cy="757374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3350115" y="0"/>
            <a:ext cx="3889759" cy="1286197"/>
          </a:xfrm>
          <a:prstGeom prst="parallelogram">
            <a:avLst/>
          </a:prstGeom>
          <a:solidFill>
            <a:srgbClr val="E73083"/>
          </a:solidFill>
          <a:ln>
            <a:solidFill>
              <a:srgbClr val="E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3600" b="1" dirty="0" smtClean="0">
                <a:latin typeface="a_Alterna" panose="020B0606020207050204" pitchFamily="34" charset="-52"/>
              </a:rPr>
              <a:t>TNL </a:t>
            </a:r>
            <a:r>
              <a:rPr lang="ru-RU" sz="3600" b="1" dirty="0" smtClean="0">
                <a:latin typeface="a_Alterna" panose="020B0606020207050204" pitchFamily="34" charset="-52"/>
              </a:rPr>
              <a:t>краситель</a:t>
            </a:r>
            <a:endParaRPr lang="ru-RU" sz="3600" b="1" dirty="0">
              <a:latin typeface="a_Alterna" panose="020B060602020705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" y="1286197"/>
            <a:ext cx="676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>
              <a:solidFill>
                <a:srgbClr val="282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16313</TotalTime>
  <Words>1151</Words>
  <Application>Microsoft Office PowerPoint</Application>
  <PresentationFormat>Лист A4 (210x297 мм)</PresentationFormat>
  <Paragraphs>425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a_Alterna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магазин artcolor</dc:creator>
  <cp:lastModifiedBy>User</cp:lastModifiedBy>
  <cp:revision>478</cp:revision>
  <cp:lastPrinted>2023-04-25T09:30:19Z</cp:lastPrinted>
  <dcterms:created xsi:type="dcterms:W3CDTF">2019-08-01T12:08:09Z</dcterms:created>
  <dcterms:modified xsi:type="dcterms:W3CDTF">2023-06-06T07:31:05Z</dcterms:modified>
</cp:coreProperties>
</file>